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Aileron" panose="020B0604020202020204" charset="0"/>
      <p:regular r:id="rId23"/>
    </p:embeddedFont>
    <p:embeddedFont>
      <p:font typeface="Aileron Bold" panose="020B0604020202020204" charset="0"/>
      <p:regular r:id="rId24"/>
    </p:embeddedFont>
    <p:embeddedFont>
      <p:font typeface="Aristotelica Pro Bold" panose="020B0604020202020204" charset="0"/>
      <p:regular r:id="rId25"/>
    </p:embeddedFont>
    <p:embeddedFont>
      <p:font typeface="Poppins Bold" panose="020B0604020202020204" charset="0"/>
      <p:regular r:id="rId26"/>
    </p:embeddedFont>
    <p:embeddedFont>
      <p:font typeface="Poppins Bold Italics" panose="020B0604020202020204" charset="0"/>
      <p:regular r:id="rId27"/>
    </p:embeddedFont>
    <p:embeddedFont>
      <p:font typeface="Segoe UI" panose="020B0502040204020203" pitchFamily="3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9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22" autoAdjust="0"/>
  </p:normalViewPr>
  <p:slideViewPr>
    <p:cSldViewPr>
      <p:cViewPr>
        <p:scale>
          <a:sx n="50" d="100"/>
          <a:sy n="50" d="100"/>
        </p:scale>
        <p:origin x="36" y="36"/>
      </p:cViewPr>
      <p:guideLst>
        <p:guide orient="horz" pos="213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sv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4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svg"/><Relationship Id="rId7" Type="http://schemas.openxmlformats.org/officeDocument/2006/relationships/image" Target="../media/image1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svg"/><Relationship Id="rId7" Type="http://schemas.openxmlformats.org/officeDocument/2006/relationships/image" Target="../media/image1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svg"/><Relationship Id="rId10" Type="http://schemas.openxmlformats.org/officeDocument/2006/relationships/image" Target="../media/image21.sv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53083" y="1351048"/>
            <a:ext cx="981834" cy="961590"/>
          </a:xfrm>
          <a:custGeom>
            <a:avLst/>
            <a:gdLst/>
            <a:ahLst/>
            <a:cxnLst/>
            <a:rect l="l" t="t" r="r" b="b"/>
            <a:pathLst>
              <a:path w="981834" h="961590">
                <a:moveTo>
                  <a:pt x="0" y="0"/>
                </a:moveTo>
                <a:lnTo>
                  <a:pt x="981834" y="0"/>
                </a:lnTo>
                <a:lnTo>
                  <a:pt x="981834" y="961590"/>
                </a:lnTo>
                <a:lnTo>
                  <a:pt x="0" y="9615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886976" y="212492"/>
            <a:ext cx="6514047" cy="84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500" spc="47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KHOA KỸ THUẬT VÀ CÔNG NGHỆ</a:t>
            </a:r>
          </a:p>
          <a:p>
            <a:pPr algn="ctr">
              <a:lnSpc>
                <a:spcPts val="3359"/>
              </a:lnSpc>
            </a:pPr>
            <a:r>
              <a:rPr lang="en-US" sz="2500" b="1" spc="47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 MÔN CÔNG NGHỆ THÔNG TIN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08054" y="2422176"/>
            <a:ext cx="7271891" cy="889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500" b="1" spc="9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THỰC TẬP ĐỒ ÁN CƠ SỞ NGÀNH</a:t>
            </a:r>
          </a:p>
          <a:p>
            <a:pPr algn="ctr">
              <a:lnSpc>
                <a:spcPts val="3599"/>
              </a:lnSpc>
            </a:pPr>
            <a:r>
              <a:rPr lang="en-US" sz="2500" b="1" spc="9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HỌC KỲ I, NĂM HỌC 2023-2024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5129" y="3500833"/>
            <a:ext cx="17297742" cy="2178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2"/>
              </a:lnSpc>
            </a:pPr>
            <a:r>
              <a:rPr lang="en-US" sz="39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NGHIÊN CỨU TEACHABLE MACHINE ĐỂ TẠO ỨNG DỤNG/VIDEO DEMO </a:t>
            </a:r>
          </a:p>
          <a:p>
            <a:pPr algn="ctr">
              <a:lnSpc>
                <a:spcPts val="5732"/>
              </a:lnSpc>
            </a:pPr>
            <a:r>
              <a:rPr lang="en-US" sz="39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QUẢNG BÁ TUYỂN SINH NGÀNH </a:t>
            </a:r>
          </a:p>
          <a:p>
            <a:pPr algn="ctr">
              <a:lnSpc>
                <a:spcPts val="5732"/>
              </a:lnSpc>
            </a:pPr>
            <a:r>
              <a:rPr lang="en-US" sz="39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TRÍ TUỆ NHÂN TẠO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20896" y="6033164"/>
            <a:ext cx="3917962" cy="132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i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Giáo</a:t>
            </a:r>
            <a:r>
              <a:rPr lang="en-US" sz="2800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viên</a:t>
            </a:r>
            <a:r>
              <a:rPr lang="en-US" sz="2800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hướng</a:t>
            </a:r>
            <a:r>
              <a:rPr lang="en-US" sz="2800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dẫn</a:t>
            </a:r>
            <a:r>
              <a:rPr lang="en-US" sz="2800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>
              <a:lnSpc>
                <a:spcPts val="4049"/>
              </a:lnSpc>
            </a:pPr>
            <a:r>
              <a:rPr lang="en-US" sz="28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ThS</a:t>
            </a:r>
            <a:r>
              <a:rPr lang="en-US" sz="28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28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Trầm</a:t>
            </a:r>
            <a:r>
              <a:rPr lang="en-US" sz="28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Hoàng Nam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779946" y="6121650"/>
            <a:ext cx="3267980" cy="2505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800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Sinh </a:t>
            </a:r>
            <a:r>
              <a:rPr lang="en-US" sz="2800" i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viên</a:t>
            </a:r>
            <a:r>
              <a:rPr lang="en-US" sz="2800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thực</a:t>
            </a:r>
            <a:r>
              <a:rPr lang="en-US" sz="2800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hiện</a:t>
            </a:r>
            <a:r>
              <a:rPr lang="en-US" sz="2800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Họ</a:t>
            </a:r>
            <a:r>
              <a:rPr lang="en-US" sz="28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tên</a:t>
            </a:r>
            <a:r>
              <a:rPr lang="en-US" sz="28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Lê </a:t>
            </a:r>
            <a:r>
              <a:rPr lang="en-US" sz="28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Trực</a:t>
            </a:r>
            <a:r>
              <a:rPr lang="en-US" sz="28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endParaRPr lang="en-US" sz="280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MSSV: 110121137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Lớp</a:t>
            </a:r>
            <a:r>
              <a:rPr lang="en-US" sz="28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DA21TTC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15906" y="9486900"/>
            <a:ext cx="4656186" cy="424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000000"/>
                </a:solidFill>
                <a:latin typeface="Poppins Bold Italics"/>
              </a:rPr>
              <a:t>Trà</a:t>
            </a:r>
            <a:r>
              <a:rPr lang="en-US" sz="2400" dirty="0">
                <a:solidFill>
                  <a:srgbClr val="000000"/>
                </a:solidFill>
                <a:latin typeface="Poppins Bold Italics"/>
              </a:rPr>
              <a:t> Vinh, </a:t>
            </a:r>
            <a:r>
              <a:rPr lang="en-US" sz="2400" dirty="0" err="1">
                <a:solidFill>
                  <a:srgbClr val="000000"/>
                </a:solidFill>
                <a:latin typeface="Poppins Bold Italics"/>
              </a:rPr>
              <a:t>tháng</a:t>
            </a:r>
            <a:r>
              <a:rPr lang="en-US" sz="2400" dirty="0">
                <a:solidFill>
                  <a:srgbClr val="000000"/>
                </a:solidFill>
                <a:latin typeface="Poppins Bold Italics"/>
              </a:rPr>
              <a:t> 1 </a:t>
            </a:r>
            <a:r>
              <a:rPr lang="en-US" sz="2400" dirty="0" err="1">
                <a:solidFill>
                  <a:srgbClr val="000000"/>
                </a:solidFill>
                <a:latin typeface="Poppins Bold Italics"/>
              </a:rPr>
              <a:t>năm</a:t>
            </a:r>
            <a:r>
              <a:rPr lang="en-US" sz="2400" dirty="0">
                <a:solidFill>
                  <a:srgbClr val="000000"/>
                </a:solidFill>
                <a:latin typeface="Poppins Bold Italics"/>
              </a:rPr>
              <a:t>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8236" y="2799287"/>
            <a:ext cx="8339050" cy="4688426"/>
          </a:xfrm>
          <a:custGeom>
            <a:avLst/>
            <a:gdLst/>
            <a:ahLst/>
            <a:cxnLst/>
            <a:rect l="l" t="t" r="r" b="b"/>
            <a:pathLst>
              <a:path w="8339050" h="4688426">
                <a:moveTo>
                  <a:pt x="0" y="0"/>
                </a:moveTo>
                <a:lnTo>
                  <a:pt x="8339050" y="0"/>
                </a:lnTo>
                <a:lnTo>
                  <a:pt x="8339050" y="4688426"/>
                </a:lnTo>
                <a:lnTo>
                  <a:pt x="0" y="4688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578282" y="2799287"/>
            <a:ext cx="8339050" cy="4688426"/>
          </a:xfrm>
          <a:custGeom>
            <a:avLst/>
            <a:gdLst/>
            <a:ahLst/>
            <a:cxnLst/>
            <a:rect l="l" t="t" r="r" b="b"/>
            <a:pathLst>
              <a:path w="8339050" h="4688426">
                <a:moveTo>
                  <a:pt x="0" y="0"/>
                </a:moveTo>
                <a:lnTo>
                  <a:pt x="8339049" y="0"/>
                </a:lnTo>
                <a:lnTo>
                  <a:pt x="8339049" y="4688426"/>
                </a:lnTo>
                <a:lnTo>
                  <a:pt x="0" y="46884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595541" y="524192"/>
            <a:ext cx="11096918" cy="875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 dirty="0">
                <a:solidFill>
                  <a:srgbClr val="FFFFFF"/>
                </a:solidFill>
                <a:latin typeface="Poppins Bold"/>
              </a:rPr>
              <a:t>Pose Project</a:t>
            </a:r>
          </a:p>
        </p:txBody>
      </p:sp>
      <p:sp>
        <p:nvSpPr>
          <p:cNvPr id="5" name="Freeform 5"/>
          <p:cNvSpPr/>
          <p:nvPr/>
        </p:nvSpPr>
        <p:spPr>
          <a:xfrm rot="-2836397">
            <a:off x="8431341" y="7413677"/>
            <a:ext cx="1425319" cy="1574147"/>
          </a:xfrm>
          <a:custGeom>
            <a:avLst/>
            <a:gdLst/>
            <a:ahLst/>
            <a:cxnLst/>
            <a:rect l="l" t="t" r="r" b="b"/>
            <a:pathLst>
              <a:path w="1425319" h="1574147">
                <a:moveTo>
                  <a:pt x="0" y="0"/>
                </a:moveTo>
                <a:lnTo>
                  <a:pt x="1425318" y="0"/>
                </a:lnTo>
                <a:lnTo>
                  <a:pt x="1425318" y="1574147"/>
                </a:lnTo>
                <a:lnTo>
                  <a:pt x="0" y="15741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ysDot"/>
            <a:miter/>
          </a:ln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D2E403-0388-68D8-5E40-B497646C5EAE}"/>
              </a:ext>
            </a:extLst>
          </p:cNvPr>
          <p:cNvSpPr txBox="1"/>
          <p:nvPr/>
        </p:nvSpPr>
        <p:spPr>
          <a:xfrm>
            <a:off x="6880860" y="524410"/>
            <a:ext cx="4526280" cy="1008577"/>
          </a:xfrm>
          <a:prstGeom prst="roundRect">
            <a:avLst>
              <a:gd name="adj" fmla="val 35126"/>
            </a:avLst>
          </a:prstGeom>
          <a:solidFill>
            <a:srgbClr val="0795FF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 b="1" dirty="0">
                <a:latin typeface="Segoe UI" panose="020B0502040204020203" pitchFamily="34" charset="0"/>
                <a:cs typeface="Segoe UI" panose="020B0502040204020203" pitchFamily="34" charset="0"/>
              </a:rPr>
              <a:t>Pose Project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1438" y="1580696"/>
            <a:ext cx="15085124" cy="8098274"/>
          </a:xfrm>
          <a:custGeom>
            <a:avLst/>
            <a:gdLst/>
            <a:ahLst/>
            <a:cxnLst/>
            <a:rect l="l" t="t" r="r" b="b"/>
            <a:pathLst>
              <a:path w="15085124" h="8098274">
                <a:moveTo>
                  <a:pt x="0" y="0"/>
                </a:moveTo>
                <a:lnTo>
                  <a:pt x="15085124" y="0"/>
                </a:lnTo>
                <a:lnTo>
                  <a:pt x="15085124" y="8098274"/>
                </a:lnTo>
                <a:lnTo>
                  <a:pt x="0" y="8098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6" t="-789" r="-802" b="-503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595541" y="330333"/>
            <a:ext cx="11096918" cy="875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 dirty="0">
                <a:solidFill>
                  <a:srgbClr val="FFFFFF"/>
                </a:solidFill>
                <a:latin typeface="Poppins Bold"/>
              </a:rPr>
              <a:t>Export Model</a:t>
            </a: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37FC8390-CC8B-4B50-61B8-757A30A86CC0}"/>
              </a:ext>
            </a:extLst>
          </p:cNvPr>
          <p:cNvSpPr txBox="1"/>
          <p:nvPr/>
        </p:nvSpPr>
        <p:spPr>
          <a:xfrm>
            <a:off x="6880860" y="263876"/>
            <a:ext cx="4526280" cy="1008577"/>
          </a:xfrm>
          <a:prstGeom prst="roundRect">
            <a:avLst>
              <a:gd name="adj" fmla="val 35126"/>
            </a:avLst>
          </a:prstGeom>
          <a:solidFill>
            <a:srgbClr val="0795FF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 b="1" dirty="0">
                <a:latin typeface="Segoe UI" panose="020B0502040204020203" pitchFamily="34" charset="0"/>
                <a:cs typeface="Segoe UI" panose="020B0502040204020203" pitchFamily="34" charset="0"/>
              </a:rPr>
              <a:t>Export Model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3404" y="1028700"/>
            <a:ext cx="2566841" cy="3619904"/>
          </a:xfrm>
          <a:custGeom>
            <a:avLst/>
            <a:gdLst/>
            <a:ahLst/>
            <a:cxnLst/>
            <a:rect l="l" t="t" r="r" b="b"/>
            <a:pathLst>
              <a:path w="2566841" h="3619904">
                <a:moveTo>
                  <a:pt x="0" y="0"/>
                </a:moveTo>
                <a:lnTo>
                  <a:pt x="2566841" y="0"/>
                </a:lnTo>
                <a:lnTo>
                  <a:pt x="2566841" y="3619904"/>
                </a:lnTo>
                <a:lnTo>
                  <a:pt x="0" y="36199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943971" y="3727050"/>
            <a:ext cx="3147666" cy="2832899"/>
          </a:xfrm>
          <a:custGeom>
            <a:avLst/>
            <a:gdLst/>
            <a:ahLst/>
            <a:cxnLst/>
            <a:rect l="l" t="t" r="r" b="b"/>
            <a:pathLst>
              <a:path w="3147666" h="2832899">
                <a:moveTo>
                  <a:pt x="0" y="0"/>
                </a:moveTo>
                <a:lnTo>
                  <a:pt x="3147666" y="0"/>
                </a:lnTo>
                <a:lnTo>
                  <a:pt x="3147666" y="2832900"/>
                </a:lnTo>
                <a:lnTo>
                  <a:pt x="0" y="2832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910551" y="4159828"/>
            <a:ext cx="4348749" cy="1967345"/>
          </a:xfrm>
          <a:custGeom>
            <a:avLst/>
            <a:gdLst/>
            <a:ahLst/>
            <a:cxnLst/>
            <a:rect l="l" t="t" r="r" b="b"/>
            <a:pathLst>
              <a:path w="4348749" h="1967345">
                <a:moveTo>
                  <a:pt x="0" y="0"/>
                </a:moveTo>
                <a:lnTo>
                  <a:pt x="4348749" y="0"/>
                </a:lnTo>
                <a:lnTo>
                  <a:pt x="4348749" y="1967344"/>
                </a:lnTo>
                <a:lnTo>
                  <a:pt x="0" y="19673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85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743123" y="4602353"/>
            <a:ext cx="1076898" cy="1082294"/>
          </a:xfrm>
          <a:custGeom>
            <a:avLst/>
            <a:gdLst/>
            <a:ahLst/>
            <a:cxnLst/>
            <a:rect l="l" t="t" r="r" b="b"/>
            <a:pathLst>
              <a:path w="1076898" h="1082294">
                <a:moveTo>
                  <a:pt x="0" y="0"/>
                </a:moveTo>
                <a:lnTo>
                  <a:pt x="1076898" y="0"/>
                </a:lnTo>
                <a:lnTo>
                  <a:pt x="1076898" y="1082294"/>
                </a:lnTo>
                <a:lnTo>
                  <a:pt x="0" y="10822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962645" y="4602353"/>
            <a:ext cx="1076898" cy="1082294"/>
          </a:xfrm>
          <a:custGeom>
            <a:avLst/>
            <a:gdLst/>
            <a:ahLst/>
            <a:cxnLst/>
            <a:rect l="l" t="t" r="r" b="b"/>
            <a:pathLst>
              <a:path w="1076898" h="1082294">
                <a:moveTo>
                  <a:pt x="0" y="0"/>
                </a:moveTo>
                <a:lnTo>
                  <a:pt x="1076898" y="0"/>
                </a:lnTo>
                <a:lnTo>
                  <a:pt x="1076898" y="1082294"/>
                </a:lnTo>
                <a:lnTo>
                  <a:pt x="0" y="10822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78466" y="5197448"/>
            <a:ext cx="4116717" cy="4116717"/>
          </a:xfrm>
          <a:custGeom>
            <a:avLst/>
            <a:gdLst/>
            <a:ahLst/>
            <a:cxnLst/>
            <a:rect l="l" t="t" r="r" b="b"/>
            <a:pathLst>
              <a:path w="4116717" h="4116717">
                <a:moveTo>
                  <a:pt x="0" y="0"/>
                </a:moveTo>
                <a:lnTo>
                  <a:pt x="4116717" y="0"/>
                </a:lnTo>
                <a:lnTo>
                  <a:pt x="4116717" y="4116717"/>
                </a:lnTo>
                <a:lnTo>
                  <a:pt x="0" y="41167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595541" y="191135"/>
            <a:ext cx="11096918" cy="837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Xây</a:t>
            </a:r>
            <a:r>
              <a:rPr lang="en-US" sz="4899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899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dựng</a:t>
            </a:r>
            <a:r>
              <a:rPr lang="en-US" sz="4899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899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</a:t>
            </a:r>
            <a:r>
              <a:rPr lang="en-US" sz="4899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899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tích</a:t>
            </a:r>
            <a:r>
              <a:rPr lang="en-US" sz="4899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899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hợp</a:t>
            </a:r>
            <a:r>
              <a:rPr lang="en-US" sz="4899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899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trang</a:t>
            </a:r>
            <a:r>
              <a:rPr lang="en-US" sz="4899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0222" y="417315"/>
            <a:ext cx="1784882" cy="178488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5635406" y="2744947"/>
            <a:ext cx="7017188" cy="6513353"/>
          </a:xfrm>
          <a:custGeom>
            <a:avLst/>
            <a:gdLst/>
            <a:ahLst/>
            <a:cxnLst/>
            <a:rect l="l" t="t" r="r" b="b"/>
            <a:pathLst>
              <a:path w="7017188" h="6513353">
                <a:moveTo>
                  <a:pt x="0" y="0"/>
                </a:moveTo>
                <a:lnTo>
                  <a:pt x="7017188" y="0"/>
                </a:lnTo>
                <a:lnTo>
                  <a:pt x="7017188" y="6513353"/>
                </a:lnTo>
                <a:lnTo>
                  <a:pt x="0" y="65133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90136" y="875416"/>
            <a:ext cx="1165054" cy="86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dirty="0">
                <a:solidFill>
                  <a:srgbClr val="FFFFFF"/>
                </a:solidFill>
                <a:latin typeface="Poppins Bold"/>
              </a:rPr>
              <a:t>03.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959836" y="641832"/>
            <a:ext cx="8927364" cy="11478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845"/>
              </a:lnSpc>
            </a:pPr>
            <a:r>
              <a:rPr lang="en-US" sz="7032" b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Kết</a:t>
            </a:r>
            <a:r>
              <a:rPr lang="en-US" sz="7032" b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7032" b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quả</a:t>
            </a:r>
            <a:r>
              <a:rPr lang="en-US" sz="7032" b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7032" b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đạt</a:t>
            </a:r>
            <a:r>
              <a:rPr lang="en-US" sz="7032" b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7032" b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được</a:t>
            </a:r>
            <a:endParaRPr lang="en-US" sz="7032" b="1" dirty="0">
              <a:solidFill>
                <a:srgbClr val="000000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7175" y="244130"/>
            <a:ext cx="1543050" cy="1147473"/>
            <a:chOff x="0" y="0"/>
            <a:chExt cx="406400" cy="3022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400" cy="302215"/>
            </a:xfrm>
            <a:custGeom>
              <a:avLst/>
              <a:gdLst/>
              <a:ahLst/>
              <a:cxnLst/>
              <a:rect l="l" t="t" r="r" b="b"/>
              <a:pathLst>
                <a:path w="406400" h="302215">
                  <a:moveTo>
                    <a:pt x="203200" y="0"/>
                  </a:moveTo>
                  <a:lnTo>
                    <a:pt x="406400" y="0"/>
                  </a:lnTo>
                  <a:lnTo>
                    <a:pt x="203200" y="302215"/>
                  </a:lnTo>
                  <a:lnTo>
                    <a:pt x="0" y="3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795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85725"/>
              <a:ext cx="203200" cy="3879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191317" y="1440349"/>
            <a:ext cx="13905366" cy="7817951"/>
          </a:xfrm>
          <a:custGeom>
            <a:avLst/>
            <a:gdLst/>
            <a:ahLst/>
            <a:cxnLst/>
            <a:rect l="l" t="t" r="r" b="b"/>
            <a:pathLst>
              <a:path w="13905366" h="7817951">
                <a:moveTo>
                  <a:pt x="0" y="0"/>
                </a:moveTo>
                <a:lnTo>
                  <a:pt x="13905366" y="0"/>
                </a:lnTo>
                <a:lnTo>
                  <a:pt x="13905366" y="7817951"/>
                </a:lnTo>
                <a:lnTo>
                  <a:pt x="0" y="78179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00225" y="312089"/>
            <a:ext cx="3533775" cy="783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index.html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7175" y="244130"/>
            <a:ext cx="1543050" cy="1147473"/>
            <a:chOff x="0" y="0"/>
            <a:chExt cx="406400" cy="3022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400" cy="302215"/>
            </a:xfrm>
            <a:custGeom>
              <a:avLst/>
              <a:gdLst/>
              <a:ahLst/>
              <a:cxnLst/>
              <a:rect l="l" t="t" r="r" b="b"/>
              <a:pathLst>
                <a:path w="406400" h="302215">
                  <a:moveTo>
                    <a:pt x="203200" y="0"/>
                  </a:moveTo>
                  <a:lnTo>
                    <a:pt x="406400" y="0"/>
                  </a:lnTo>
                  <a:lnTo>
                    <a:pt x="203200" y="302215"/>
                  </a:lnTo>
                  <a:lnTo>
                    <a:pt x="0" y="3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795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85725"/>
              <a:ext cx="203200" cy="3879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9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981200" y="196430"/>
            <a:ext cx="6734175" cy="783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nhandanghinhanh.html</a:t>
            </a:r>
          </a:p>
        </p:txBody>
      </p:sp>
      <p:sp>
        <p:nvSpPr>
          <p:cNvPr id="6" name="Freeform 6"/>
          <p:cNvSpPr/>
          <p:nvPr/>
        </p:nvSpPr>
        <p:spPr>
          <a:xfrm>
            <a:off x="2220284" y="1472921"/>
            <a:ext cx="13847432" cy="7785379"/>
          </a:xfrm>
          <a:custGeom>
            <a:avLst/>
            <a:gdLst/>
            <a:ahLst/>
            <a:cxnLst/>
            <a:rect l="l" t="t" r="r" b="b"/>
            <a:pathLst>
              <a:path w="13847432" h="7785379">
                <a:moveTo>
                  <a:pt x="0" y="0"/>
                </a:moveTo>
                <a:lnTo>
                  <a:pt x="13847432" y="0"/>
                </a:lnTo>
                <a:lnTo>
                  <a:pt x="13847432" y="7785379"/>
                </a:lnTo>
                <a:lnTo>
                  <a:pt x="0" y="7785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7175" y="244130"/>
            <a:ext cx="1543050" cy="1147473"/>
            <a:chOff x="0" y="0"/>
            <a:chExt cx="406400" cy="3022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400" cy="302215"/>
            </a:xfrm>
            <a:custGeom>
              <a:avLst/>
              <a:gdLst/>
              <a:ahLst/>
              <a:cxnLst/>
              <a:rect l="l" t="t" r="r" b="b"/>
              <a:pathLst>
                <a:path w="406400" h="302215">
                  <a:moveTo>
                    <a:pt x="203200" y="0"/>
                  </a:moveTo>
                  <a:lnTo>
                    <a:pt x="406400" y="0"/>
                  </a:lnTo>
                  <a:lnTo>
                    <a:pt x="203200" y="302215"/>
                  </a:lnTo>
                  <a:lnTo>
                    <a:pt x="0" y="3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795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85725"/>
              <a:ext cx="203200" cy="3879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9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48510" y="263221"/>
            <a:ext cx="7963838" cy="783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nhandangamthanh.html</a:t>
            </a:r>
          </a:p>
        </p:txBody>
      </p:sp>
      <p:sp>
        <p:nvSpPr>
          <p:cNvPr id="6" name="Freeform 6"/>
          <p:cNvSpPr/>
          <p:nvPr/>
        </p:nvSpPr>
        <p:spPr>
          <a:xfrm>
            <a:off x="2243733" y="1499289"/>
            <a:ext cx="13800533" cy="7759011"/>
          </a:xfrm>
          <a:custGeom>
            <a:avLst/>
            <a:gdLst/>
            <a:ahLst/>
            <a:cxnLst/>
            <a:rect l="l" t="t" r="r" b="b"/>
            <a:pathLst>
              <a:path w="13800533" h="7759011">
                <a:moveTo>
                  <a:pt x="0" y="0"/>
                </a:moveTo>
                <a:lnTo>
                  <a:pt x="13800534" y="0"/>
                </a:lnTo>
                <a:lnTo>
                  <a:pt x="13800534" y="7759011"/>
                </a:lnTo>
                <a:lnTo>
                  <a:pt x="0" y="77590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7175" y="244130"/>
            <a:ext cx="1543050" cy="1147473"/>
            <a:chOff x="0" y="0"/>
            <a:chExt cx="406400" cy="3022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400" cy="302215"/>
            </a:xfrm>
            <a:custGeom>
              <a:avLst/>
              <a:gdLst/>
              <a:ahLst/>
              <a:cxnLst/>
              <a:rect l="l" t="t" r="r" b="b"/>
              <a:pathLst>
                <a:path w="406400" h="302215">
                  <a:moveTo>
                    <a:pt x="203200" y="0"/>
                  </a:moveTo>
                  <a:lnTo>
                    <a:pt x="406400" y="0"/>
                  </a:lnTo>
                  <a:lnTo>
                    <a:pt x="203200" y="302215"/>
                  </a:lnTo>
                  <a:lnTo>
                    <a:pt x="0" y="3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795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85725"/>
              <a:ext cx="203200" cy="3879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9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14463" y="263221"/>
            <a:ext cx="8435947" cy="783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nhandangdangnguoi.html</a:t>
            </a:r>
          </a:p>
        </p:txBody>
      </p:sp>
      <p:sp>
        <p:nvSpPr>
          <p:cNvPr id="6" name="Freeform 6"/>
          <p:cNvSpPr/>
          <p:nvPr/>
        </p:nvSpPr>
        <p:spPr>
          <a:xfrm>
            <a:off x="2270801" y="1529725"/>
            <a:ext cx="13746398" cy="7728575"/>
          </a:xfrm>
          <a:custGeom>
            <a:avLst/>
            <a:gdLst/>
            <a:ahLst/>
            <a:cxnLst/>
            <a:rect l="l" t="t" r="r" b="b"/>
            <a:pathLst>
              <a:path w="13746398" h="7728575">
                <a:moveTo>
                  <a:pt x="0" y="0"/>
                </a:moveTo>
                <a:lnTo>
                  <a:pt x="13746398" y="0"/>
                </a:lnTo>
                <a:lnTo>
                  <a:pt x="13746398" y="7728575"/>
                </a:lnTo>
                <a:lnTo>
                  <a:pt x="0" y="77285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0095" y="394080"/>
            <a:ext cx="1784882" cy="178488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4596405" y="2789307"/>
            <a:ext cx="8199992" cy="6468993"/>
          </a:xfrm>
          <a:custGeom>
            <a:avLst/>
            <a:gdLst/>
            <a:ahLst/>
            <a:cxnLst/>
            <a:rect l="l" t="t" r="r" b="b"/>
            <a:pathLst>
              <a:path w="8199992" h="6468993">
                <a:moveTo>
                  <a:pt x="0" y="0"/>
                </a:moveTo>
                <a:lnTo>
                  <a:pt x="8199993" y="0"/>
                </a:lnTo>
                <a:lnTo>
                  <a:pt x="8199993" y="6468993"/>
                </a:lnTo>
                <a:lnTo>
                  <a:pt x="0" y="64689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60009" y="852181"/>
            <a:ext cx="1165054" cy="816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dirty="0">
                <a:solidFill>
                  <a:srgbClr val="FFFFFF"/>
                </a:solidFill>
                <a:latin typeface="Poppins Bold"/>
              </a:rPr>
              <a:t>04.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10058" y="618597"/>
            <a:ext cx="14482542" cy="1145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845"/>
              </a:lnSpc>
            </a:pPr>
            <a:r>
              <a:rPr lang="en-US" sz="7000" b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Kết</a:t>
            </a:r>
            <a:r>
              <a:rPr lang="en-US" sz="7000" b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7000" b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luận</a:t>
            </a:r>
            <a:r>
              <a:rPr lang="en-US" sz="7000" b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7000" b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và</a:t>
            </a:r>
            <a:r>
              <a:rPr lang="en-US" sz="7000" b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7000" b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hướng</a:t>
            </a:r>
            <a:r>
              <a:rPr lang="en-US" sz="7000" b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7000" b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phát</a:t>
            </a:r>
            <a:r>
              <a:rPr lang="en-US" sz="7000" b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7000" b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triển</a:t>
            </a:r>
            <a:endParaRPr lang="en-US" sz="7000" b="1" dirty="0">
              <a:solidFill>
                <a:srgbClr val="000000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22661"/>
            <a:ext cx="6128546" cy="1945750"/>
            <a:chOff x="0" y="0"/>
            <a:chExt cx="8171394" cy="2594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71394" cy="2594333"/>
            </a:xfrm>
            <a:custGeom>
              <a:avLst/>
              <a:gdLst/>
              <a:ahLst/>
              <a:cxnLst/>
              <a:rect l="l" t="t" r="r" b="b"/>
              <a:pathLst>
                <a:path w="8171394" h="2594333">
                  <a:moveTo>
                    <a:pt x="0" y="0"/>
                  </a:moveTo>
                  <a:lnTo>
                    <a:pt x="8171394" y="0"/>
                  </a:lnTo>
                  <a:lnTo>
                    <a:pt x="8171394" y="2594333"/>
                  </a:lnTo>
                  <a:lnTo>
                    <a:pt x="0" y="2594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 rot="-152514">
              <a:off x="537495" y="298928"/>
              <a:ext cx="7093079" cy="1085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59"/>
                </a:lnSpc>
                <a:spcBef>
                  <a:spcPct val="0"/>
                </a:spcBef>
              </a:pPr>
              <a:r>
                <a:rPr lang="en-US" sz="5000" b="1" dirty="0" err="1">
                  <a:solidFill>
                    <a:srgbClr val="FFFFFF"/>
                  </a:solidFill>
                  <a:latin typeface="Segoe UI" panose="020B0502040204020203" pitchFamily="34" charset="0"/>
                  <a:ea typeface="Verdana" panose="020B0604030504040204" pitchFamily="34" charset="0"/>
                  <a:cs typeface="Segoe UI" panose="020B0502040204020203" pitchFamily="34" charset="0"/>
                </a:rPr>
                <a:t>Kết</a:t>
              </a:r>
              <a:r>
                <a:rPr lang="en-US" sz="5000" b="1" dirty="0">
                  <a:solidFill>
                    <a:srgbClr val="FFFFFF"/>
                  </a:solidFill>
                  <a:latin typeface="Segoe UI" panose="020B0502040204020203" pitchFamily="34" charset="0"/>
                  <a:ea typeface="Verdana" panose="020B0604030504040204" pitchFamily="34" charset="0"/>
                  <a:cs typeface="Segoe UI" panose="020B0502040204020203" pitchFamily="34" charset="0"/>
                </a:rPr>
                <a:t> </a:t>
              </a:r>
              <a:r>
                <a:rPr lang="en-US" sz="5000" b="1" dirty="0" err="1">
                  <a:solidFill>
                    <a:srgbClr val="FFFFFF"/>
                  </a:solidFill>
                  <a:latin typeface="Segoe UI" panose="020B0502040204020203" pitchFamily="34" charset="0"/>
                  <a:ea typeface="Verdana" panose="020B0604030504040204" pitchFamily="34" charset="0"/>
                  <a:cs typeface="Segoe UI" panose="020B0502040204020203" pitchFamily="34" charset="0"/>
                </a:rPr>
                <a:t>luận</a:t>
              </a:r>
              <a:endParaRPr lang="en-US" sz="5000" b="1" dirty="0">
                <a:solidFill>
                  <a:srgbClr val="FFFFFF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2811620"/>
            <a:ext cx="16230600" cy="6456205"/>
            <a:chOff x="0" y="0"/>
            <a:chExt cx="2817162" cy="11206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17162" cy="1120610"/>
            </a:xfrm>
            <a:custGeom>
              <a:avLst/>
              <a:gdLst/>
              <a:ahLst/>
              <a:cxnLst/>
              <a:rect l="l" t="t" r="r" b="b"/>
              <a:pathLst>
                <a:path w="2817162" h="1120610">
                  <a:moveTo>
                    <a:pt x="2737743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1041192"/>
                  </a:lnTo>
                  <a:cubicBezTo>
                    <a:pt x="43699" y="1041192"/>
                    <a:pt x="79418" y="1076531"/>
                    <a:pt x="79418" y="1120610"/>
                  </a:cubicBezTo>
                  <a:lnTo>
                    <a:pt x="2737743" y="1120610"/>
                  </a:lnTo>
                  <a:cubicBezTo>
                    <a:pt x="2737743" y="1076911"/>
                    <a:pt x="2773082" y="1041192"/>
                    <a:pt x="2817162" y="1041192"/>
                  </a:cubicBezTo>
                  <a:lnTo>
                    <a:pt x="2817162" y="79418"/>
                  </a:lnTo>
                  <a:cubicBezTo>
                    <a:pt x="2773462" y="79418"/>
                    <a:pt x="2737743" y="44079"/>
                    <a:pt x="27377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38100" y="-47625"/>
              <a:ext cx="2740962" cy="11301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9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1028700" y="6030198"/>
            <a:ext cx="16230600" cy="952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6035895" y="2766060"/>
            <a:ext cx="0" cy="6492240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6317608" y="3488136"/>
            <a:ext cx="557150" cy="523383"/>
          </a:xfrm>
          <a:custGeom>
            <a:avLst/>
            <a:gdLst/>
            <a:ahLst/>
            <a:cxnLst/>
            <a:rect l="l" t="t" r="r" b="b"/>
            <a:pathLst>
              <a:path w="557150" h="523383">
                <a:moveTo>
                  <a:pt x="0" y="0"/>
                </a:moveTo>
                <a:lnTo>
                  <a:pt x="557150" y="0"/>
                </a:lnTo>
                <a:lnTo>
                  <a:pt x="557150" y="523383"/>
                </a:lnTo>
                <a:lnTo>
                  <a:pt x="0" y="5233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341737" y="4869185"/>
            <a:ext cx="584026" cy="548630"/>
          </a:xfrm>
          <a:custGeom>
            <a:avLst/>
            <a:gdLst/>
            <a:ahLst/>
            <a:cxnLst/>
            <a:rect l="l" t="t" r="r" b="b"/>
            <a:pathLst>
              <a:path w="584026" h="548630">
                <a:moveTo>
                  <a:pt x="0" y="0"/>
                </a:moveTo>
                <a:lnTo>
                  <a:pt x="584025" y="0"/>
                </a:lnTo>
                <a:lnTo>
                  <a:pt x="584025" y="548630"/>
                </a:lnTo>
                <a:lnTo>
                  <a:pt x="0" y="548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323568" y="6474010"/>
            <a:ext cx="556487" cy="573877"/>
          </a:xfrm>
          <a:custGeom>
            <a:avLst/>
            <a:gdLst/>
            <a:ahLst/>
            <a:cxnLst/>
            <a:rect l="l" t="t" r="r" b="b"/>
            <a:pathLst>
              <a:path w="556487" h="573877">
                <a:moveTo>
                  <a:pt x="0" y="0"/>
                </a:moveTo>
                <a:lnTo>
                  <a:pt x="556487" y="0"/>
                </a:lnTo>
                <a:lnTo>
                  <a:pt x="556487" y="573877"/>
                </a:lnTo>
                <a:lnTo>
                  <a:pt x="0" y="5738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7094264" y="3078747"/>
            <a:ext cx="9531194" cy="1342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03"/>
              </a:lnSpc>
            </a:pP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Xây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dựng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thành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công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trang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web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có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thể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nhận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diện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được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hình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ảnh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,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âm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thanh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,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dáng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người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từ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mô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hình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huấn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luyện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của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Teachable Machine.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106140" y="4602586"/>
            <a:ext cx="9532288" cy="1273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3"/>
              </a:lnSpc>
              <a:spcBef>
                <a:spcPct val="0"/>
              </a:spcBef>
            </a:pP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Đáp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ứng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được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các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yêu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cầu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đề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ra.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Trang web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có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khả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năng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nhận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diện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với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độ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chính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xác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hơn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89%,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giao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diện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thân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thiện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và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dễ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sử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dụng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19452" y="3769680"/>
            <a:ext cx="3259168" cy="1322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4200" b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Đã</a:t>
            </a:r>
            <a:r>
              <a:rPr lang="en-US" sz="4200" b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200" b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hoàn</a:t>
            </a:r>
            <a:r>
              <a:rPr lang="en-US" sz="4200" b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200" b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thành</a:t>
            </a:r>
            <a:endParaRPr lang="en-US" sz="4200" b="1" dirty="0">
              <a:solidFill>
                <a:srgbClr val="000000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719452" y="6877923"/>
            <a:ext cx="3259168" cy="1322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4200" b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Chưa</a:t>
            </a:r>
            <a:r>
              <a:rPr lang="en-US" sz="4200" b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200" b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hoàn</a:t>
            </a:r>
            <a:r>
              <a:rPr lang="en-US" sz="4200" b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200" b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thành</a:t>
            </a:r>
            <a:endParaRPr lang="en-US" sz="4200" b="1" dirty="0">
              <a:solidFill>
                <a:srgbClr val="000000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093170" y="6535023"/>
            <a:ext cx="9532288" cy="408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3"/>
              </a:lnSpc>
              <a:spcBef>
                <a:spcPct val="0"/>
              </a:spcBef>
            </a:pP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Dữ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liệu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huấn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luyện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mô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hình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chưa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đa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dạng</a:t>
            </a:r>
            <a:r>
              <a:rPr lang="en-US" sz="255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11227" y="2097190"/>
            <a:ext cx="1521430" cy="152143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11227" y="7784679"/>
            <a:ext cx="1521430" cy="152143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11227" y="3981105"/>
            <a:ext cx="1521430" cy="152143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611227" y="5840659"/>
            <a:ext cx="1521430" cy="152143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6653930" y="522963"/>
            <a:ext cx="5462642" cy="78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9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NỘI DUNG CHÍNH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31557" y="2401657"/>
            <a:ext cx="4773017" cy="76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Tổng</a:t>
            </a:r>
            <a:r>
              <a:rPr lang="en-US" sz="4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</a:t>
            </a:r>
            <a:r>
              <a:rPr lang="en-US" sz="4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đề</a:t>
            </a:r>
            <a:r>
              <a:rPr lang="en-US" sz="4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tài</a:t>
            </a:r>
            <a:endParaRPr lang="en-US" sz="4600" b="1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657630" y="4317971"/>
            <a:ext cx="5486370" cy="736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Vấn</a:t>
            </a:r>
            <a:r>
              <a:rPr lang="en-US" sz="4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đề</a:t>
            </a:r>
            <a:r>
              <a:rPr lang="en-US" sz="4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nghiên</a:t>
            </a:r>
            <a:r>
              <a:rPr lang="en-US" sz="4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cứu</a:t>
            </a:r>
            <a:endParaRPr lang="en-US" sz="4600" b="1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631557" y="6219758"/>
            <a:ext cx="5230429" cy="76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Kết</a:t>
            </a:r>
            <a:r>
              <a:rPr lang="en-US" sz="4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quả</a:t>
            </a:r>
            <a:r>
              <a:rPr lang="en-US" sz="4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đạt</a:t>
            </a:r>
            <a:r>
              <a:rPr lang="en-US" sz="4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endParaRPr lang="en-US" sz="4600" b="1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789415" y="2423565"/>
            <a:ext cx="1165054" cy="86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dirty="0">
                <a:solidFill>
                  <a:srgbClr val="FFFFFF"/>
                </a:solidFill>
                <a:latin typeface="Poppins Bold"/>
              </a:rPr>
              <a:t>01.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89415" y="6179687"/>
            <a:ext cx="1165054" cy="86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dirty="0">
                <a:solidFill>
                  <a:srgbClr val="FFFFFF"/>
                </a:solidFill>
                <a:latin typeface="Poppins Bold"/>
              </a:rPr>
              <a:t>03.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89415" y="4307480"/>
            <a:ext cx="1165054" cy="86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dirty="0">
                <a:solidFill>
                  <a:srgbClr val="FFFFFF"/>
                </a:solidFill>
                <a:latin typeface="Poppins Bold"/>
              </a:rPr>
              <a:t>02.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89415" y="8111054"/>
            <a:ext cx="1165054" cy="86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dirty="0">
                <a:solidFill>
                  <a:srgbClr val="FFFFFF"/>
                </a:solidFill>
                <a:latin typeface="Poppins Bold"/>
              </a:rPr>
              <a:t>04.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631557" y="8121544"/>
            <a:ext cx="7963690" cy="76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Kết</a:t>
            </a:r>
            <a:r>
              <a:rPr lang="en-US" sz="4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luận</a:t>
            </a:r>
            <a:r>
              <a:rPr lang="en-US" sz="4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</a:t>
            </a:r>
            <a:r>
              <a:rPr lang="en-US" sz="4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hướng</a:t>
            </a:r>
            <a:r>
              <a:rPr lang="en-US" sz="4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phát</a:t>
            </a:r>
            <a:r>
              <a:rPr lang="en-US" sz="4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triển</a:t>
            </a:r>
            <a:endParaRPr lang="en-US" sz="4600" b="1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9258" y="381065"/>
            <a:ext cx="6128546" cy="1945750"/>
            <a:chOff x="517588" y="111937"/>
            <a:chExt cx="8171394" cy="2594333"/>
          </a:xfrm>
        </p:grpSpPr>
        <p:sp>
          <p:nvSpPr>
            <p:cNvPr id="3" name="Freeform 3"/>
            <p:cNvSpPr/>
            <p:nvPr/>
          </p:nvSpPr>
          <p:spPr>
            <a:xfrm>
              <a:off x="517588" y="111937"/>
              <a:ext cx="8171394" cy="2594333"/>
            </a:xfrm>
            <a:custGeom>
              <a:avLst/>
              <a:gdLst/>
              <a:ahLst/>
              <a:cxnLst/>
              <a:rect l="l" t="t" r="r" b="b"/>
              <a:pathLst>
                <a:path w="8171394" h="2594333">
                  <a:moveTo>
                    <a:pt x="0" y="0"/>
                  </a:moveTo>
                  <a:lnTo>
                    <a:pt x="8171394" y="0"/>
                  </a:lnTo>
                  <a:lnTo>
                    <a:pt x="8171394" y="2594333"/>
                  </a:lnTo>
                  <a:lnTo>
                    <a:pt x="0" y="2594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 rot="21447486">
              <a:off x="536992" y="283456"/>
              <a:ext cx="8112874" cy="10707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859"/>
                </a:lnSpc>
                <a:spcBef>
                  <a:spcPct val="0"/>
                </a:spcBef>
              </a:pPr>
              <a:r>
                <a:rPr lang="en-US" sz="4900" b="1" dirty="0" err="1">
                  <a:solidFill>
                    <a:srgbClr val="FFFFFF"/>
                  </a:solidFill>
                  <a:latin typeface="Segoe UI" panose="020B0502040204020203" pitchFamily="34" charset="0"/>
                  <a:ea typeface="Verdana" panose="020B0604030504040204" pitchFamily="34" charset="0"/>
                  <a:cs typeface="Segoe UI" panose="020B0502040204020203" pitchFamily="34" charset="0"/>
                </a:rPr>
                <a:t>Hướng</a:t>
              </a:r>
              <a:r>
                <a:rPr lang="en-US" sz="4900" b="1" dirty="0">
                  <a:solidFill>
                    <a:srgbClr val="FFFFFF"/>
                  </a:solidFill>
                  <a:latin typeface="Segoe UI" panose="020B0502040204020203" pitchFamily="34" charset="0"/>
                  <a:ea typeface="Verdana" panose="020B0604030504040204" pitchFamily="34" charset="0"/>
                  <a:cs typeface="Segoe UI" panose="020B0502040204020203" pitchFamily="34" charset="0"/>
                </a:rPr>
                <a:t> </a:t>
              </a:r>
              <a:r>
                <a:rPr lang="en-US" sz="4900" b="1" dirty="0" err="1">
                  <a:solidFill>
                    <a:srgbClr val="FFFFFF"/>
                  </a:solidFill>
                  <a:latin typeface="Segoe UI" panose="020B0502040204020203" pitchFamily="34" charset="0"/>
                  <a:ea typeface="Verdana" panose="020B0604030504040204" pitchFamily="34" charset="0"/>
                  <a:cs typeface="Segoe UI" panose="020B0502040204020203" pitchFamily="34" charset="0"/>
                </a:rPr>
                <a:t>phát</a:t>
              </a:r>
              <a:r>
                <a:rPr lang="en-US" sz="4900" b="1" dirty="0">
                  <a:solidFill>
                    <a:srgbClr val="FFFFFF"/>
                  </a:solidFill>
                  <a:latin typeface="Segoe UI" panose="020B0502040204020203" pitchFamily="34" charset="0"/>
                  <a:ea typeface="Verdana" panose="020B0604030504040204" pitchFamily="34" charset="0"/>
                  <a:cs typeface="Segoe UI" panose="020B0502040204020203" pitchFamily="34" charset="0"/>
                </a:rPr>
                <a:t> </a:t>
              </a:r>
              <a:r>
                <a:rPr lang="en-US" sz="4900" b="1" dirty="0" err="1">
                  <a:solidFill>
                    <a:srgbClr val="FFFFFF"/>
                  </a:solidFill>
                  <a:latin typeface="Segoe UI" panose="020B0502040204020203" pitchFamily="34" charset="0"/>
                  <a:ea typeface="Verdana" panose="020B0604030504040204" pitchFamily="34" charset="0"/>
                  <a:cs typeface="Segoe UI" panose="020B0502040204020203" pitchFamily="34" charset="0"/>
                </a:rPr>
                <a:t>triển</a:t>
              </a:r>
              <a:endParaRPr lang="en-US" sz="4900" b="1" dirty="0">
                <a:solidFill>
                  <a:srgbClr val="FFFFFF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3271892" y="2914314"/>
            <a:ext cx="2408601" cy="2508960"/>
          </a:xfrm>
          <a:custGeom>
            <a:avLst/>
            <a:gdLst/>
            <a:ahLst/>
            <a:cxnLst/>
            <a:rect l="l" t="t" r="r" b="b"/>
            <a:pathLst>
              <a:path w="2408601" h="2508960">
                <a:moveTo>
                  <a:pt x="0" y="0"/>
                </a:moveTo>
                <a:lnTo>
                  <a:pt x="2408601" y="0"/>
                </a:lnTo>
                <a:lnTo>
                  <a:pt x="2408601" y="2508960"/>
                </a:lnTo>
                <a:lnTo>
                  <a:pt x="0" y="2508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553531" y="6907448"/>
            <a:ext cx="2126963" cy="2192745"/>
          </a:xfrm>
          <a:custGeom>
            <a:avLst/>
            <a:gdLst/>
            <a:ahLst/>
            <a:cxnLst/>
            <a:rect l="l" t="t" r="r" b="b"/>
            <a:pathLst>
              <a:path w="2126963" h="2192745">
                <a:moveTo>
                  <a:pt x="0" y="0"/>
                </a:moveTo>
                <a:lnTo>
                  <a:pt x="2126962" y="0"/>
                </a:lnTo>
                <a:lnTo>
                  <a:pt x="2126962" y="2192745"/>
                </a:lnTo>
                <a:lnTo>
                  <a:pt x="0" y="2192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446933" y="2838114"/>
            <a:ext cx="8569175" cy="2786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62"/>
              </a:lnSpc>
              <a:spcBef>
                <a:spcPct val="0"/>
              </a:spcBef>
            </a:pP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Phát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triển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ứng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dụng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trên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di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động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với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giao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diện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thân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thiện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với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để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cung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cấp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trải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nghiệm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nhận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diện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trên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nền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tảng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di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động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46933" y="7275265"/>
            <a:ext cx="8569175" cy="1380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62"/>
              </a:lnSpc>
              <a:spcBef>
                <a:spcPct val="0"/>
              </a:spcBef>
            </a:pP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Cập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nhật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lại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mô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hình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nhận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diện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với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đa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dạng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dữ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liệu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hơn</a:t>
            </a:r>
            <a:r>
              <a:rPr lang="en-US" sz="4100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580377">
            <a:off x="11146488" y="-9056189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61733" y="1284497"/>
            <a:ext cx="8625165" cy="386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283"/>
              </a:lnSpc>
              <a:spcBef>
                <a:spcPct val="0"/>
              </a:spcBef>
            </a:pPr>
            <a:r>
              <a:rPr lang="en-US" sz="7451" dirty="0">
                <a:solidFill>
                  <a:srgbClr val="2F6EA9"/>
                </a:solidFill>
                <a:latin typeface="Aileron Bold"/>
              </a:rPr>
              <a:t>THANK'S FOR WATCHING AND LISTENING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61733" y="5289858"/>
            <a:ext cx="5220067" cy="1499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002"/>
              </a:lnSpc>
              <a:spcBef>
                <a:spcPct val="0"/>
              </a:spcBef>
            </a:pPr>
            <a:r>
              <a:rPr lang="en-US" sz="2144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"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Khám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phá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,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sáng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tạo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và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làm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thay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đổi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thế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giới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thông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qua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công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nghệ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-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bạn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là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lực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lượng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biến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đổi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,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hãy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tiếp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tục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đồng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hành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với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sứ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mệnh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của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2200" i="1" dirty="0" err="1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mình</a:t>
            </a:r>
            <a:r>
              <a:rPr lang="en-US" sz="2200" i="1" dirty="0">
                <a:solidFill>
                  <a:srgbClr val="000000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!"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71684" y="2484861"/>
            <a:ext cx="6887616" cy="6200905"/>
          </a:xfrm>
          <a:custGeom>
            <a:avLst/>
            <a:gdLst/>
            <a:ahLst/>
            <a:cxnLst/>
            <a:rect l="l" t="t" r="r" b="b"/>
            <a:pathLst>
              <a:path w="6887616" h="6200905">
                <a:moveTo>
                  <a:pt x="0" y="0"/>
                </a:moveTo>
                <a:lnTo>
                  <a:pt x="6887616" y="0"/>
                </a:lnTo>
                <a:lnTo>
                  <a:pt x="6887616" y="6200904"/>
                </a:lnTo>
                <a:lnTo>
                  <a:pt x="0" y="62009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929998"/>
            <a:ext cx="6135333" cy="1947905"/>
          </a:xfrm>
          <a:custGeom>
            <a:avLst/>
            <a:gdLst/>
            <a:ahLst/>
            <a:cxnLst/>
            <a:rect l="l" t="t" r="r" b="b"/>
            <a:pathLst>
              <a:path w="6135333" h="1947905">
                <a:moveTo>
                  <a:pt x="0" y="0"/>
                </a:moveTo>
                <a:lnTo>
                  <a:pt x="6135333" y="0"/>
                </a:lnTo>
                <a:lnTo>
                  <a:pt x="6135333" y="1947904"/>
                </a:lnTo>
                <a:lnTo>
                  <a:pt x="0" y="19479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654195" y="470567"/>
            <a:ext cx="9717489" cy="1784882"/>
            <a:chOff x="0" y="0"/>
            <a:chExt cx="12956652" cy="2379843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2379843" cy="2379843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795FF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3002846" y="343806"/>
              <a:ext cx="9953806" cy="1558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845"/>
                </a:lnSpc>
              </a:pPr>
              <a:r>
                <a:rPr lang="en-US" sz="7032" b="1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Tổng</a:t>
              </a:r>
              <a:r>
                <a:rPr lang="en-US" sz="7032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7032" b="1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quan</a:t>
              </a:r>
              <a:r>
                <a:rPr lang="en-US" sz="7032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7032" b="1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đề</a:t>
              </a:r>
              <a:r>
                <a:rPr lang="en-US" sz="7032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7032" b="1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tài</a:t>
              </a:r>
              <a:endParaRPr lang="en-US" sz="7032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29508" y="439203"/>
              <a:ext cx="1920825" cy="13680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09"/>
                </a:lnSpc>
              </a:pPr>
              <a:r>
                <a:rPr lang="en-US" sz="5935" dirty="0">
                  <a:solidFill>
                    <a:srgbClr val="FFFFFF"/>
                  </a:solidFill>
                  <a:latin typeface="Poppins Bold"/>
                </a:rPr>
                <a:t>01.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 rot="-174873">
            <a:off x="1431406" y="3128564"/>
            <a:ext cx="5319809" cy="837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  <a:spcBef>
                <a:spcPct val="0"/>
              </a:spcBef>
            </a:pPr>
            <a:r>
              <a:rPr lang="en-US" sz="4899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Lý do </a:t>
            </a:r>
            <a:r>
              <a:rPr lang="en-US" sz="4899" b="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chọn</a:t>
            </a:r>
            <a:r>
              <a:rPr lang="en-US" sz="4899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899" b="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đề</a:t>
            </a:r>
            <a:r>
              <a:rPr lang="en-US" sz="4899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899" b="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tài</a:t>
            </a:r>
            <a:endParaRPr lang="en-US" sz="4899" b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028700" y="5211277"/>
            <a:ext cx="6128546" cy="1945750"/>
            <a:chOff x="0" y="0"/>
            <a:chExt cx="8171394" cy="259433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71394" cy="2594333"/>
            </a:xfrm>
            <a:custGeom>
              <a:avLst/>
              <a:gdLst/>
              <a:ahLst/>
              <a:cxnLst/>
              <a:rect l="l" t="t" r="r" b="b"/>
              <a:pathLst>
                <a:path w="8171394" h="2594333">
                  <a:moveTo>
                    <a:pt x="0" y="0"/>
                  </a:moveTo>
                  <a:lnTo>
                    <a:pt x="8171394" y="0"/>
                  </a:lnTo>
                  <a:lnTo>
                    <a:pt x="8171394" y="2594333"/>
                  </a:lnTo>
                  <a:lnTo>
                    <a:pt x="0" y="2594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 rot="21447486">
              <a:off x="537495" y="298928"/>
              <a:ext cx="7093079" cy="1085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59"/>
                </a:lnSpc>
                <a:spcBef>
                  <a:spcPct val="0"/>
                </a:spcBef>
              </a:pPr>
              <a:r>
                <a:rPr lang="en-US" sz="4899" b="1" dirty="0" err="1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Mục</a:t>
              </a:r>
              <a:r>
                <a:rPr lang="en-US" sz="4899" b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4899" b="1" dirty="0" err="1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tiêu</a:t>
              </a:r>
              <a:r>
                <a:rPr lang="en-US" sz="4899" b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4899" b="1" dirty="0" err="1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đề</a:t>
              </a:r>
              <a:r>
                <a:rPr lang="en-US" sz="4899" b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4899" b="1" dirty="0" err="1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tài</a:t>
              </a:r>
              <a:endParaRPr lang="en-US" sz="4899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7492557"/>
            <a:ext cx="6204746" cy="1969942"/>
            <a:chOff x="0" y="0"/>
            <a:chExt cx="8272994" cy="26265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72994" cy="2626590"/>
            </a:xfrm>
            <a:custGeom>
              <a:avLst/>
              <a:gdLst/>
              <a:ahLst/>
              <a:cxnLst/>
              <a:rect l="l" t="t" r="r" b="b"/>
              <a:pathLst>
                <a:path w="8272994" h="2626590">
                  <a:moveTo>
                    <a:pt x="0" y="0"/>
                  </a:moveTo>
                  <a:lnTo>
                    <a:pt x="8272994" y="0"/>
                  </a:lnTo>
                  <a:lnTo>
                    <a:pt x="8272994" y="2626590"/>
                  </a:lnTo>
                  <a:lnTo>
                    <a:pt x="0" y="2626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 rot="-157234">
              <a:off x="118364" y="322848"/>
              <a:ext cx="8032941" cy="1085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59"/>
                </a:lnSpc>
                <a:spcBef>
                  <a:spcPct val="0"/>
                </a:spcBef>
              </a:pPr>
              <a:r>
                <a:rPr lang="en-US" sz="4899" b="1" dirty="0" err="1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Công</a:t>
              </a:r>
              <a:r>
                <a:rPr lang="en-US" sz="4899" b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4899" b="1" dirty="0" err="1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nghệ</a:t>
              </a:r>
              <a:r>
                <a:rPr lang="en-US" sz="4899" b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4899" b="1" dirty="0" err="1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sử</a:t>
              </a:r>
              <a:r>
                <a:rPr lang="en-US" sz="4899" b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4899" b="1" dirty="0" err="1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dụng</a:t>
              </a:r>
              <a:endParaRPr lang="en-US" sz="4899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26523"/>
            <a:ext cx="6135333" cy="1947905"/>
            <a:chOff x="0" y="0"/>
            <a:chExt cx="8180445" cy="25972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80445" cy="2597206"/>
            </a:xfrm>
            <a:custGeom>
              <a:avLst/>
              <a:gdLst/>
              <a:ahLst/>
              <a:cxnLst/>
              <a:rect l="l" t="t" r="r" b="b"/>
              <a:pathLst>
                <a:path w="8180445" h="2597206">
                  <a:moveTo>
                    <a:pt x="0" y="0"/>
                  </a:moveTo>
                  <a:lnTo>
                    <a:pt x="8180445" y="0"/>
                  </a:lnTo>
                  <a:lnTo>
                    <a:pt x="8180445" y="2597206"/>
                  </a:lnTo>
                  <a:lnTo>
                    <a:pt x="0" y="25972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 rot="-174873">
              <a:off x="537495" y="296495"/>
              <a:ext cx="7093079" cy="1085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59"/>
                </a:lnSpc>
                <a:spcBef>
                  <a:spcPct val="0"/>
                </a:spcBef>
              </a:pPr>
              <a:r>
                <a:rPr lang="en-US" sz="4899" b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Lý do </a:t>
              </a:r>
              <a:r>
                <a:rPr lang="en-US" sz="4899" b="1" dirty="0" err="1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chọn</a:t>
              </a:r>
              <a:r>
                <a:rPr lang="en-US" sz="4899" b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4899" b="1" dirty="0" err="1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đề</a:t>
              </a:r>
              <a:r>
                <a:rPr lang="en-US" sz="4899" b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4899" b="1" dirty="0" err="1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tài</a:t>
              </a:r>
              <a:endParaRPr lang="en-US" sz="4899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36706" y="3235350"/>
            <a:ext cx="16414588" cy="6380112"/>
            <a:chOff x="0" y="199000"/>
            <a:chExt cx="21886117" cy="8506816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199000"/>
              <a:ext cx="2028573" cy="2028573"/>
              <a:chOff x="0" y="622925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622925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F6EA9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644464" y="479365"/>
              <a:ext cx="739645" cy="1069844"/>
            </a:xfrm>
            <a:custGeom>
              <a:avLst/>
              <a:gdLst/>
              <a:ahLst/>
              <a:cxnLst/>
              <a:rect l="l" t="t" r="r" b="b"/>
              <a:pathLst>
                <a:path w="739645" h="1069844">
                  <a:moveTo>
                    <a:pt x="0" y="0"/>
                  </a:moveTo>
                  <a:lnTo>
                    <a:pt x="739645" y="0"/>
                  </a:lnTo>
                  <a:lnTo>
                    <a:pt x="739645" y="1069843"/>
                  </a:lnTo>
                  <a:lnTo>
                    <a:pt x="0" y="1069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0" y="2450848"/>
              <a:ext cx="8933661" cy="726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dirty="0">
                  <a:solidFill>
                    <a:srgbClr val="000000"/>
                  </a:solidFill>
                  <a:latin typeface="Poppins Bold"/>
                </a:rPr>
                <a:t>Machine </a:t>
              </a:r>
              <a:r>
                <a:rPr lang="en-US" sz="3200" dirty="0" err="1">
                  <a:solidFill>
                    <a:srgbClr val="000000"/>
                  </a:solidFill>
                  <a:latin typeface="Poppins Bold"/>
                </a:rPr>
                <a:t>Learing</a:t>
              </a:r>
              <a:r>
                <a:rPr lang="en-US" sz="3200" dirty="0">
                  <a:solidFill>
                    <a:srgbClr val="000000"/>
                  </a:solidFill>
                  <a:latin typeface="Poppins Bold"/>
                </a:rPr>
                <a:t> (</a:t>
              </a:r>
              <a:r>
                <a:rPr lang="en-US" sz="3300" b="1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Học</a:t>
              </a:r>
              <a:r>
                <a:rPr lang="en-US" sz="3300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3300" b="1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Máy</a:t>
              </a:r>
              <a:r>
                <a:rPr lang="en-US" sz="3200" dirty="0">
                  <a:solidFill>
                    <a:srgbClr val="000000"/>
                  </a:solidFill>
                  <a:latin typeface="Poppins Bold"/>
                </a:rPr>
                <a:t>)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306219"/>
              <a:ext cx="8933661" cy="5399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599"/>
                </a:lnSpc>
              </a:pP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"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Học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máy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"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là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một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lĩnh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vực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trong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trí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tuệ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nhân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tạo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(AI)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mà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nó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nghiên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cứu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và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phát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triển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các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thuật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toán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và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mô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hình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máy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học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  <a:p>
              <a:pPr algn="just">
                <a:lnSpc>
                  <a:spcPts val="4599"/>
                </a:lnSpc>
              </a:pP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Bao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gồm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cả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việc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xây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dựng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mô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hình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học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máy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và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áp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dụng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chúng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để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máy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hóa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và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dự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đoán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thông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tin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từ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dữ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liệu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  <a:p>
              <a:pPr>
                <a:lnSpc>
                  <a:spcPts val="4599"/>
                </a:lnSpc>
              </a:pPr>
              <a:endParaRPr lang="en-US" sz="2299" dirty="0">
                <a:solidFill>
                  <a:srgbClr val="000000"/>
                </a:solidFill>
                <a:latin typeface="Aileron"/>
              </a:endParaRPr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12952456" y="259580"/>
              <a:ext cx="2028573" cy="2028573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F6EA9"/>
              </a:solidFill>
            </p:spPr>
          </p:sp>
        </p:grpSp>
        <p:sp>
          <p:nvSpPr>
            <p:cNvPr id="13" name="Freeform 13"/>
            <p:cNvSpPr/>
            <p:nvPr/>
          </p:nvSpPr>
          <p:spPr>
            <a:xfrm>
              <a:off x="13596920" y="738945"/>
              <a:ext cx="739645" cy="1069844"/>
            </a:xfrm>
            <a:custGeom>
              <a:avLst/>
              <a:gdLst/>
              <a:ahLst/>
              <a:cxnLst/>
              <a:rect l="l" t="t" r="r" b="b"/>
              <a:pathLst>
                <a:path w="739645" h="1069844">
                  <a:moveTo>
                    <a:pt x="0" y="0"/>
                  </a:moveTo>
                  <a:lnTo>
                    <a:pt x="739645" y="0"/>
                  </a:lnTo>
                  <a:lnTo>
                    <a:pt x="739645" y="1069843"/>
                  </a:lnTo>
                  <a:lnTo>
                    <a:pt x="0" y="1069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12952456" y="2456428"/>
              <a:ext cx="8933661" cy="726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dirty="0">
                  <a:solidFill>
                    <a:srgbClr val="000000"/>
                  </a:solidFill>
                  <a:latin typeface="Poppins Bold"/>
                </a:rPr>
                <a:t>Teachable Machine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952456" y="3337811"/>
              <a:ext cx="8658603" cy="38250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4599"/>
                </a:lnSpc>
              </a:pP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Một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công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cụ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huấn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luyện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mô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hình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máy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học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được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Google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phát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triển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với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mục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đích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giúp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những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người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không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có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nhiều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kiến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thức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sâu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về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công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nghệ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cũng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như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Machine Learning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vẫn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có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thể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tạo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ra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một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mô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hình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máy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học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hoàn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hảo</a:t>
              </a: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16" name="Freeform 16"/>
            <p:cNvSpPr/>
            <p:nvPr/>
          </p:nvSpPr>
          <p:spPr>
            <a:xfrm>
              <a:off x="8311352" y="1584788"/>
              <a:ext cx="3276619" cy="672620"/>
            </a:xfrm>
            <a:custGeom>
              <a:avLst/>
              <a:gdLst/>
              <a:ahLst/>
              <a:cxnLst/>
              <a:rect l="l" t="t" r="r" b="b"/>
              <a:pathLst>
                <a:path w="3276619" h="672620">
                  <a:moveTo>
                    <a:pt x="0" y="0"/>
                  </a:moveTo>
                  <a:lnTo>
                    <a:pt x="3276619" y="0"/>
                  </a:lnTo>
                  <a:lnTo>
                    <a:pt x="3276619" y="672620"/>
                  </a:lnTo>
                  <a:lnTo>
                    <a:pt x="0" y="6726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95714"/>
            <a:ext cx="6128546" cy="1945750"/>
            <a:chOff x="0" y="0"/>
            <a:chExt cx="8171394" cy="2594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71394" cy="2594333"/>
            </a:xfrm>
            <a:custGeom>
              <a:avLst/>
              <a:gdLst/>
              <a:ahLst/>
              <a:cxnLst/>
              <a:rect l="l" t="t" r="r" b="b"/>
              <a:pathLst>
                <a:path w="8171394" h="2594333">
                  <a:moveTo>
                    <a:pt x="0" y="0"/>
                  </a:moveTo>
                  <a:lnTo>
                    <a:pt x="8171394" y="0"/>
                  </a:lnTo>
                  <a:lnTo>
                    <a:pt x="8171394" y="2594333"/>
                  </a:lnTo>
                  <a:lnTo>
                    <a:pt x="0" y="2594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 rot="-152514">
              <a:off x="537495" y="298928"/>
              <a:ext cx="7093079" cy="1085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59"/>
                </a:lnSpc>
                <a:spcBef>
                  <a:spcPct val="0"/>
                </a:spcBef>
              </a:pPr>
              <a:r>
                <a:rPr lang="en-US" sz="4899" b="1" dirty="0" err="1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Mục</a:t>
              </a:r>
              <a:r>
                <a:rPr lang="en-US" sz="4899" b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4899" b="1" dirty="0" err="1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tiêu</a:t>
              </a:r>
              <a:r>
                <a:rPr lang="en-US" sz="4899" b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4899" b="1" dirty="0" err="1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đề</a:t>
              </a:r>
              <a:r>
                <a:rPr lang="en-US" sz="4899" b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4899" b="1" dirty="0" err="1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tài</a:t>
              </a:r>
              <a:endParaRPr lang="en-US" sz="4899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3865115" y="2852021"/>
            <a:ext cx="1147220" cy="1524084"/>
          </a:xfrm>
          <a:custGeom>
            <a:avLst/>
            <a:gdLst/>
            <a:ahLst/>
            <a:cxnLst/>
            <a:rect l="l" t="t" r="r" b="b"/>
            <a:pathLst>
              <a:path w="1147220" h="1524084">
                <a:moveTo>
                  <a:pt x="0" y="0"/>
                </a:moveTo>
                <a:lnTo>
                  <a:pt x="1147220" y="0"/>
                </a:lnTo>
                <a:lnTo>
                  <a:pt x="1147220" y="1524084"/>
                </a:lnTo>
                <a:lnTo>
                  <a:pt x="0" y="15240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485107" y="5336948"/>
            <a:ext cx="1527228" cy="1474470"/>
          </a:xfrm>
          <a:custGeom>
            <a:avLst/>
            <a:gdLst/>
            <a:ahLst/>
            <a:cxnLst/>
            <a:rect l="l" t="t" r="r" b="b"/>
            <a:pathLst>
              <a:path w="1527228" h="1474470">
                <a:moveTo>
                  <a:pt x="0" y="0"/>
                </a:moveTo>
                <a:lnTo>
                  <a:pt x="1527228" y="0"/>
                </a:lnTo>
                <a:lnTo>
                  <a:pt x="1527228" y="1474470"/>
                </a:lnTo>
                <a:lnTo>
                  <a:pt x="0" y="14744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407470" y="7794398"/>
            <a:ext cx="1604865" cy="1474470"/>
          </a:xfrm>
          <a:custGeom>
            <a:avLst/>
            <a:gdLst/>
            <a:ahLst/>
            <a:cxnLst/>
            <a:rect l="l" t="t" r="r" b="b"/>
            <a:pathLst>
              <a:path w="1604865" h="1474470">
                <a:moveTo>
                  <a:pt x="0" y="0"/>
                </a:moveTo>
                <a:lnTo>
                  <a:pt x="1604865" y="0"/>
                </a:lnTo>
                <a:lnTo>
                  <a:pt x="1604865" y="1474469"/>
                </a:lnTo>
                <a:lnTo>
                  <a:pt x="0" y="14744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778202" y="7722008"/>
            <a:ext cx="8553230" cy="695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00"/>
              </a:lnSpc>
            </a:pPr>
            <a:endParaRPr lang="en-US" sz="4000" dirty="0">
              <a:solidFill>
                <a:srgbClr val="FF0000"/>
              </a:solidFill>
              <a:latin typeface="Aileron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0F1A361-4194-AFA4-8BBE-1BB72D462455}"/>
              </a:ext>
            </a:extLst>
          </p:cNvPr>
          <p:cNvSpPr/>
          <p:nvPr/>
        </p:nvSpPr>
        <p:spPr>
          <a:xfrm>
            <a:off x="5869655" y="2802100"/>
            <a:ext cx="8553230" cy="157166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ts val="6000"/>
              </a:lnSpc>
            </a:pP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Tìm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hiểu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cách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huấn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luyện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mô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hình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Teachable Machine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13D323A-EF04-55DB-8874-4AA37301AA79}"/>
              </a:ext>
            </a:extLst>
          </p:cNvPr>
          <p:cNvSpPr/>
          <p:nvPr/>
        </p:nvSpPr>
        <p:spPr>
          <a:xfrm>
            <a:off x="5869655" y="5246722"/>
            <a:ext cx="8553230" cy="157166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ts val="6000"/>
              </a:lnSpc>
            </a:pP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Xây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dựng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trang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tích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hợp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mô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hình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đã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huấn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luyện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trang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      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4702DB1-1BD4-20AE-DD9A-6D801F3C3798}"/>
              </a:ext>
            </a:extLst>
          </p:cNvPr>
          <p:cNvSpPr/>
          <p:nvPr/>
        </p:nvSpPr>
        <p:spPr>
          <a:xfrm>
            <a:off x="5888705" y="7691344"/>
            <a:ext cx="8553230" cy="157166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ts val="6000"/>
              </a:lnSpc>
            </a:pP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Đảm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bảo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giao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diện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trang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thân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thiện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dễ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sử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dụng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68648"/>
            <a:ext cx="6204746" cy="1969942"/>
            <a:chOff x="0" y="0"/>
            <a:chExt cx="8272994" cy="26265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272994" cy="2626590"/>
            </a:xfrm>
            <a:custGeom>
              <a:avLst/>
              <a:gdLst/>
              <a:ahLst/>
              <a:cxnLst/>
              <a:rect l="l" t="t" r="r" b="b"/>
              <a:pathLst>
                <a:path w="8272994" h="2626590">
                  <a:moveTo>
                    <a:pt x="0" y="0"/>
                  </a:moveTo>
                  <a:lnTo>
                    <a:pt x="8272994" y="0"/>
                  </a:lnTo>
                  <a:lnTo>
                    <a:pt x="8272994" y="2626590"/>
                  </a:lnTo>
                  <a:lnTo>
                    <a:pt x="0" y="2626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 rot="-157234">
              <a:off x="118364" y="322848"/>
              <a:ext cx="8032941" cy="1085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59"/>
                </a:lnSpc>
                <a:spcBef>
                  <a:spcPct val="0"/>
                </a:spcBef>
              </a:pPr>
              <a:r>
                <a:rPr lang="en-US" sz="4899" b="1" dirty="0" err="1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Công</a:t>
              </a:r>
              <a:r>
                <a:rPr lang="en-US" sz="4899" b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4899" b="1" dirty="0" err="1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nghệ</a:t>
              </a:r>
              <a:r>
                <a:rPr lang="en-US" sz="4899" b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4899" b="1" dirty="0" err="1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sử</a:t>
              </a:r>
              <a:r>
                <a:rPr lang="en-US" sz="4899" b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4899" b="1" dirty="0" err="1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dụng</a:t>
              </a:r>
              <a:endParaRPr lang="en-US" sz="4899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740575" y="2628900"/>
            <a:ext cx="12806850" cy="6477000"/>
            <a:chOff x="0" y="0"/>
            <a:chExt cx="16473200" cy="8037775"/>
          </a:xfrm>
        </p:grpSpPr>
        <p:sp>
          <p:nvSpPr>
            <p:cNvPr id="6" name="Freeform 6"/>
            <p:cNvSpPr/>
            <p:nvPr/>
          </p:nvSpPr>
          <p:spPr>
            <a:xfrm>
              <a:off x="751771" y="0"/>
              <a:ext cx="2490107" cy="3511689"/>
            </a:xfrm>
            <a:custGeom>
              <a:avLst/>
              <a:gdLst/>
              <a:ahLst/>
              <a:cxnLst/>
              <a:rect l="l" t="t" r="r" b="b"/>
              <a:pathLst>
                <a:path w="2490107" h="3511689">
                  <a:moveTo>
                    <a:pt x="0" y="0"/>
                  </a:moveTo>
                  <a:lnTo>
                    <a:pt x="2490107" y="0"/>
                  </a:lnTo>
                  <a:lnTo>
                    <a:pt x="2490107" y="3511689"/>
                  </a:lnTo>
                  <a:lnTo>
                    <a:pt x="0" y="35116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6466243" y="2617684"/>
              <a:ext cx="3053568" cy="2748211"/>
            </a:xfrm>
            <a:custGeom>
              <a:avLst/>
              <a:gdLst/>
              <a:ahLst/>
              <a:cxnLst/>
              <a:rect l="l" t="t" r="r" b="b"/>
              <a:pathLst>
                <a:path w="3053568" h="2748211">
                  <a:moveTo>
                    <a:pt x="0" y="0"/>
                  </a:moveTo>
                  <a:lnTo>
                    <a:pt x="3053568" y="0"/>
                  </a:lnTo>
                  <a:lnTo>
                    <a:pt x="3053568" y="2748212"/>
                  </a:lnTo>
                  <a:lnTo>
                    <a:pt x="0" y="27482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2254455" y="3037524"/>
              <a:ext cx="4218745" cy="1908532"/>
            </a:xfrm>
            <a:custGeom>
              <a:avLst/>
              <a:gdLst/>
              <a:ahLst/>
              <a:cxnLst/>
              <a:rect l="l" t="t" r="r" b="b"/>
              <a:pathLst>
                <a:path w="4218745" h="1908532">
                  <a:moveTo>
                    <a:pt x="0" y="0"/>
                  </a:moveTo>
                  <a:lnTo>
                    <a:pt x="4218745" y="0"/>
                  </a:lnTo>
                  <a:lnTo>
                    <a:pt x="4218745" y="1908532"/>
                  </a:lnTo>
                  <a:lnTo>
                    <a:pt x="0" y="19085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b="-85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4331188" y="3466820"/>
              <a:ext cx="1044704" cy="1049939"/>
            </a:xfrm>
            <a:custGeom>
              <a:avLst/>
              <a:gdLst/>
              <a:ahLst/>
              <a:cxnLst/>
              <a:rect l="l" t="t" r="r" b="b"/>
              <a:pathLst>
                <a:path w="1044704" h="1049939">
                  <a:moveTo>
                    <a:pt x="0" y="0"/>
                  </a:moveTo>
                  <a:lnTo>
                    <a:pt x="1044705" y="0"/>
                  </a:lnTo>
                  <a:lnTo>
                    <a:pt x="1044705" y="1049940"/>
                  </a:lnTo>
                  <a:lnTo>
                    <a:pt x="0" y="10499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0364781" y="3466820"/>
              <a:ext cx="1044704" cy="1049939"/>
            </a:xfrm>
            <a:custGeom>
              <a:avLst/>
              <a:gdLst/>
              <a:ahLst/>
              <a:cxnLst/>
              <a:rect l="l" t="t" r="r" b="b"/>
              <a:pathLst>
                <a:path w="1044704" h="1049939">
                  <a:moveTo>
                    <a:pt x="0" y="0"/>
                  </a:moveTo>
                  <a:lnTo>
                    <a:pt x="1044704" y="0"/>
                  </a:lnTo>
                  <a:lnTo>
                    <a:pt x="1044704" y="1049940"/>
                  </a:lnTo>
                  <a:lnTo>
                    <a:pt x="0" y="10499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4044126"/>
              <a:ext cx="3993649" cy="3993649"/>
            </a:xfrm>
            <a:custGeom>
              <a:avLst/>
              <a:gdLst/>
              <a:ahLst/>
              <a:cxnLst/>
              <a:rect l="l" t="t" r="r" b="b"/>
              <a:pathLst>
                <a:path w="3993649" h="3993649">
                  <a:moveTo>
                    <a:pt x="0" y="0"/>
                  </a:moveTo>
                  <a:lnTo>
                    <a:pt x="3993649" y="0"/>
                  </a:lnTo>
                  <a:lnTo>
                    <a:pt x="3993649" y="3993649"/>
                  </a:lnTo>
                  <a:lnTo>
                    <a:pt x="0" y="399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3503" y="445476"/>
            <a:ext cx="1750167" cy="178488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3183711"/>
            <a:ext cx="3860330" cy="2478395"/>
            <a:chOff x="0" y="0"/>
            <a:chExt cx="1016712" cy="6527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16712" cy="652748"/>
            </a:xfrm>
            <a:custGeom>
              <a:avLst/>
              <a:gdLst/>
              <a:ahLst/>
              <a:cxnLst/>
              <a:rect l="l" t="t" r="r" b="b"/>
              <a:pathLst>
                <a:path w="1016712" h="652748">
                  <a:moveTo>
                    <a:pt x="102281" y="0"/>
                  </a:moveTo>
                  <a:lnTo>
                    <a:pt x="914431" y="0"/>
                  </a:lnTo>
                  <a:cubicBezTo>
                    <a:pt x="941558" y="0"/>
                    <a:pt x="967574" y="10776"/>
                    <a:pt x="986755" y="29957"/>
                  </a:cubicBezTo>
                  <a:cubicBezTo>
                    <a:pt x="1005936" y="49139"/>
                    <a:pt x="1016712" y="75154"/>
                    <a:pt x="1016712" y="102281"/>
                  </a:cubicBezTo>
                  <a:lnTo>
                    <a:pt x="1016712" y="550468"/>
                  </a:lnTo>
                  <a:cubicBezTo>
                    <a:pt x="1016712" y="577594"/>
                    <a:pt x="1005936" y="603610"/>
                    <a:pt x="986755" y="622791"/>
                  </a:cubicBezTo>
                  <a:cubicBezTo>
                    <a:pt x="967574" y="641972"/>
                    <a:pt x="941558" y="652748"/>
                    <a:pt x="914431" y="652748"/>
                  </a:cubicBezTo>
                  <a:lnTo>
                    <a:pt x="102281" y="652748"/>
                  </a:lnTo>
                  <a:cubicBezTo>
                    <a:pt x="45793" y="652748"/>
                    <a:pt x="0" y="606956"/>
                    <a:pt x="0" y="550468"/>
                  </a:cubicBezTo>
                  <a:lnTo>
                    <a:pt x="0" y="102281"/>
                  </a:lnTo>
                  <a:cubicBezTo>
                    <a:pt x="0" y="75154"/>
                    <a:pt x="10776" y="49139"/>
                    <a:pt x="29957" y="29957"/>
                  </a:cubicBezTo>
                  <a:cubicBezTo>
                    <a:pt x="49139" y="10776"/>
                    <a:pt x="75154" y="0"/>
                    <a:pt x="102281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52400"/>
              <a:ext cx="1016712" cy="8051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99"/>
                </a:lnSpc>
              </a:pPr>
              <a:r>
                <a:rPr lang="en-US" sz="4199" spc="159" dirty="0">
                  <a:solidFill>
                    <a:srgbClr val="FFFFFF"/>
                  </a:solidFill>
                  <a:latin typeface="Poppins Bold"/>
                </a:rPr>
                <a:t>Image Project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942652" y="724623"/>
            <a:ext cx="8101452" cy="1146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45"/>
              </a:lnSpc>
            </a:pPr>
            <a:r>
              <a:rPr lang="en-US" sz="7032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Vấn</a:t>
            </a:r>
            <a:r>
              <a:rPr lang="en-US" sz="7032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7032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đề</a:t>
            </a:r>
            <a:r>
              <a:rPr lang="en-US" sz="7032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7032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nghiên</a:t>
            </a:r>
            <a:r>
              <a:rPr lang="en-US" sz="7032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7032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cứu</a:t>
            </a:r>
            <a:endParaRPr lang="en-US" sz="7032" b="1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56901" y="803454"/>
            <a:ext cx="1563369" cy="106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09"/>
              </a:lnSpc>
            </a:pPr>
            <a:r>
              <a:rPr lang="en-US" sz="5935" dirty="0">
                <a:solidFill>
                  <a:srgbClr val="FFFFFF"/>
                </a:solidFill>
                <a:latin typeface="Poppins Bold"/>
              </a:rPr>
              <a:t>02.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3463511" y="3183711"/>
            <a:ext cx="3860330" cy="2478399"/>
            <a:chOff x="0" y="0"/>
            <a:chExt cx="1016712" cy="6527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16712" cy="652748"/>
            </a:xfrm>
            <a:custGeom>
              <a:avLst/>
              <a:gdLst/>
              <a:ahLst/>
              <a:cxnLst/>
              <a:rect l="l" t="t" r="r" b="b"/>
              <a:pathLst>
                <a:path w="1016712" h="652748">
                  <a:moveTo>
                    <a:pt x="102281" y="0"/>
                  </a:moveTo>
                  <a:lnTo>
                    <a:pt x="914431" y="0"/>
                  </a:lnTo>
                  <a:cubicBezTo>
                    <a:pt x="941558" y="0"/>
                    <a:pt x="967574" y="10776"/>
                    <a:pt x="986755" y="29957"/>
                  </a:cubicBezTo>
                  <a:cubicBezTo>
                    <a:pt x="1005936" y="49139"/>
                    <a:pt x="1016712" y="75154"/>
                    <a:pt x="1016712" y="102281"/>
                  </a:cubicBezTo>
                  <a:lnTo>
                    <a:pt x="1016712" y="550468"/>
                  </a:lnTo>
                  <a:cubicBezTo>
                    <a:pt x="1016712" y="577594"/>
                    <a:pt x="1005936" y="603610"/>
                    <a:pt x="986755" y="622791"/>
                  </a:cubicBezTo>
                  <a:cubicBezTo>
                    <a:pt x="967574" y="641972"/>
                    <a:pt x="941558" y="652748"/>
                    <a:pt x="914431" y="652748"/>
                  </a:cubicBezTo>
                  <a:lnTo>
                    <a:pt x="102281" y="652748"/>
                  </a:lnTo>
                  <a:cubicBezTo>
                    <a:pt x="45793" y="652748"/>
                    <a:pt x="0" y="606956"/>
                    <a:pt x="0" y="550468"/>
                  </a:cubicBezTo>
                  <a:lnTo>
                    <a:pt x="0" y="102281"/>
                  </a:lnTo>
                  <a:cubicBezTo>
                    <a:pt x="0" y="75154"/>
                    <a:pt x="10776" y="49139"/>
                    <a:pt x="29957" y="29957"/>
                  </a:cubicBezTo>
                  <a:cubicBezTo>
                    <a:pt x="49139" y="10776"/>
                    <a:pt x="75154" y="0"/>
                    <a:pt x="102281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52400"/>
              <a:ext cx="1016712" cy="8051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99"/>
                </a:lnSpc>
              </a:pPr>
              <a:r>
                <a:rPr lang="en-US" sz="4199" spc="159">
                  <a:solidFill>
                    <a:srgbClr val="FFFFFF"/>
                  </a:solidFill>
                  <a:latin typeface="Poppins Bold"/>
                </a:rPr>
                <a:t>Pose</a:t>
              </a:r>
            </a:p>
            <a:p>
              <a:pPr algn="ctr">
                <a:lnSpc>
                  <a:spcPts val="6299"/>
                </a:lnSpc>
              </a:pPr>
              <a:r>
                <a:rPr lang="en-US" sz="4199" spc="159">
                  <a:solidFill>
                    <a:srgbClr val="FFFFFF"/>
                  </a:solidFill>
                  <a:latin typeface="Poppins Bold"/>
                </a:rPr>
                <a:t>Project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149084" y="6922829"/>
            <a:ext cx="3860330" cy="2478399"/>
            <a:chOff x="0" y="0"/>
            <a:chExt cx="1016712" cy="65274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16712" cy="652748"/>
            </a:xfrm>
            <a:custGeom>
              <a:avLst/>
              <a:gdLst/>
              <a:ahLst/>
              <a:cxnLst/>
              <a:rect l="l" t="t" r="r" b="b"/>
              <a:pathLst>
                <a:path w="1016712" h="652748">
                  <a:moveTo>
                    <a:pt x="102281" y="0"/>
                  </a:moveTo>
                  <a:lnTo>
                    <a:pt x="914431" y="0"/>
                  </a:lnTo>
                  <a:cubicBezTo>
                    <a:pt x="941558" y="0"/>
                    <a:pt x="967574" y="10776"/>
                    <a:pt x="986755" y="29957"/>
                  </a:cubicBezTo>
                  <a:cubicBezTo>
                    <a:pt x="1005936" y="49139"/>
                    <a:pt x="1016712" y="75154"/>
                    <a:pt x="1016712" y="102281"/>
                  </a:cubicBezTo>
                  <a:lnTo>
                    <a:pt x="1016712" y="550468"/>
                  </a:lnTo>
                  <a:cubicBezTo>
                    <a:pt x="1016712" y="577594"/>
                    <a:pt x="1005936" y="603610"/>
                    <a:pt x="986755" y="622791"/>
                  </a:cubicBezTo>
                  <a:cubicBezTo>
                    <a:pt x="967574" y="641972"/>
                    <a:pt x="941558" y="652748"/>
                    <a:pt x="914431" y="652748"/>
                  </a:cubicBezTo>
                  <a:lnTo>
                    <a:pt x="102281" y="652748"/>
                  </a:lnTo>
                  <a:cubicBezTo>
                    <a:pt x="45793" y="652748"/>
                    <a:pt x="0" y="606956"/>
                    <a:pt x="0" y="550468"/>
                  </a:cubicBezTo>
                  <a:lnTo>
                    <a:pt x="0" y="102281"/>
                  </a:lnTo>
                  <a:cubicBezTo>
                    <a:pt x="0" y="75154"/>
                    <a:pt x="10776" y="49139"/>
                    <a:pt x="29957" y="29957"/>
                  </a:cubicBezTo>
                  <a:cubicBezTo>
                    <a:pt x="49139" y="10776"/>
                    <a:pt x="75154" y="0"/>
                    <a:pt x="102281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52400"/>
              <a:ext cx="1016712" cy="8051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99"/>
                </a:lnSpc>
              </a:pPr>
              <a:r>
                <a:rPr lang="en-US" sz="4199" spc="159">
                  <a:solidFill>
                    <a:srgbClr val="FFFFFF"/>
                  </a:solidFill>
                  <a:latin typeface="Poppins Bold"/>
                </a:rPr>
                <a:t>Audio Project</a:t>
              </a:r>
            </a:p>
          </p:txBody>
        </p:sp>
      </p:grpSp>
      <p:sp>
        <p:nvSpPr>
          <p:cNvPr id="16" name="AutoShape 16"/>
          <p:cNvSpPr/>
          <p:nvPr/>
        </p:nvSpPr>
        <p:spPr>
          <a:xfrm flipH="1">
            <a:off x="9079249" y="5414526"/>
            <a:ext cx="0" cy="1533525"/>
          </a:xfrm>
          <a:prstGeom prst="line">
            <a:avLst/>
          </a:prstGeom>
          <a:ln w="1428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7" name="AutoShape 17"/>
          <p:cNvSpPr/>
          <p:nvPr/>
        </p:nvSpPr>
        <p:spPr>
          <a:xfrm flipH="1" flipV="1">
            <a:off x="4889030" y="4422913"/>
            <a:ext cx="1672442" cy="0"/>
          </a:xfrm>
          <a:prstGeom prst="line">
            <a:avLst/>
          </a:prstGeom>
          <a:ln w="1428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8" name="AutoShape 18"/>
          <p:cNvSpPr/>
          <p:nvPr/>
        </p:nvSpPr>
        <p:spPr>
          <a:xfrm>
            <a:off x="11599109" y="4422913"/>
            <a:ext cx="1864402" cy="0"/>
          </a:xfrm>
          <a:prstGeom prst="line">
            <a:avLst/>
          </a:prstGeom>
          <a:ln w="1428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48771C0-7F5D-BAF0-16FB-C3A6C3AAABC3}"/>
              </a:ext>
            </a:extLst>
          </p:cNvPr>
          <p:cNvSpPr/>
          <p:nvPr/>
        </p:nvSpPr>
        <p:spPr>
          <a:xfrm>
            <a:off x="6561473" y="2961344"/>
            <a:ext cx="5037636" cy="2478391"/>
          </a:xfrm>
          <a:prstGeom prst="roundRect">
            <a:avLst>
              <a:gd name="adj" fmla="val 242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6319"/>
              </a:lnSpc>
            </a:pPr>
            <a:r>
              <a:rPr lang="en-US" sz="8100" spc="-461" dirty="0">
                <a:solidFill>
                  <a:srgbClr val="1A73E8"/>
                </a:solidFill>
                <a:latin typeface="Aristotelica Pro Bold"/>
              </a:rPr>
              <a:t>Teachable</a:t>
            </a:r>
          </a:p>
          <a:p>
            <a:pPr>
              <a:lnSpc>
                <a:spcPts val="6319"/>
              </a:lnSpc>
            </a:pPr>
            <a:r>
              <a:rPr lang="en-US" sz="8100" spc="-461" dirty="0">
                <a:solidFill>
                  <a:srgbClr val="1A73E8"/>
                </a:solidFill>
                <a:latin typeface="Aristotelica Pro Bold"/>
              </a:rPr>
              <a:t>Machine 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3874" y="2956975"/>
            <a:ext cx="8445751" cy="4551118"/>
          </a:xfrm>
          <a:custGeom>
            <a:avLst/>
            <a:gdLst/>
            <a:ahLst/>
            <a:cxnLst/>
            <a:rect l="l" t="t" r="r" b="b"/>
            <a:pathLst>
              <a:path w="8445751" h="4551118">
                <a:moveTo>
                  <a:pt x="0" y="0"/>
                </a:moveTo>
                <a:lnTo>
                  <a:pt x="8445751" y="0"/>
                </a:lnTo>
                <a:lnTo>
                  <a:pt x="8445751" y="4551118"/>
                </a:lnTo>
                <a:lnTo>
                  <a:pt x="0" y="45511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96" r="-1696" b="-787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483229" y="2999507"/>
            <a:ext cx="8552940" cy="4508587"/>
          </a:xfrm>
          <a:custGeom>
            <a:avLst/>
            <a:gdLst/>
            <a:ahLst/>
            <a:cxnLst/>
            <a:rect l="l" t="t" r="r" b="b"/>
            <a:pathLst>
              <a:path w="8552940" h="4508587">
                <a:moveTo>
                  <a:pt x="0" y="0"/>
                </a:moveTo>
                <a:lnTo>
                  <a:pt x="8552940" y="0"/>
                </a:lnTo>
                <a:lnTo>
                  <a:pt x="8552940" y="4508586"/>
                </a:lnTo>
                <a:lnTo>
                  <a:pt x="0" y="45085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8" r="-3315" b="-10520"/>
            </a:stretch>
          </a:blipFill>
        </p:spPr>
      </p:sp>
      <p:sp>
        <p:nvSpPr>
          <p:cNvPr id="4" name="Freeform 4"/>
          <p:cNvSpPr/>
          <p:nvPr/>
        </p:nvSpPr>
        <p:spPr>
          <a:xfrm rot="-2836397">
            <a:off x="8431341" y="7413677"/>
            <a:ext cx="1425319" cy="1574147"/>
          </a:xfrm>
          <a:custGeom>
            <a:avLst/>
            <a:gdLst/>
            <a:ahLst/>
            <a:cxnLst/>
            <a:rect l="l" t="t" r="r" b="b"/>
            <a:pathLst>
              <a:path w="1425319" h="1574147">
                <a:moveTo>
                  <a:pt x="0" y="0"/>
                </a:moveTo>
                <a:lnTo>
                  <a:pt x="1425318" y="0"/>
                </a:lnTo>
                <a:lnTo>
                  <a:pt x="1425318" y="1574147"/>
                </a:lnTo>
                <a:lnTo>
                  <a:pt x="0" y="15741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ysDot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6880860" y="524410"/>
            <a:ext cx="4526280" cy="1008577"/>
          </a:xfrm>
          <a:prstGeom prst="roundRect">
            <a:avLst>
              <a:gd name="adj" fmla="val 35126"/>
            </a:avLst>
          </a:prstGeom>
          <a:solidFill>
            <a:srgbClr val="0795FF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 b="1" dirty="0">
                <a:latin typeface="Segoe UI" panose="020B0502040204020203" pitchFamily="34" charset="0"/>
                <a:cs typeface="Segoe UI" panose="020B0502040204020203" pitchFamily="34" charset="0"/>
              </a:rPr>
              <a:t>Image Project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5500" y="2799287"/>
            <a:ext cx="8339050" cy="4688426"/>
          </a:xfrm>
          <a:custGeom>
            <a:avLst/>
            <a:gdLst/>
            <a:ahLst/>
            <a:cxnLst/>
            <a:rect l="l" t="t" r="r" b="b"/>
            <a:pathLst>
              <a:path w="8339050" h="4688426">
                <a:moveTo>
                  <a:pt x="0" y="0"/>
                </a:moveTo>
                <a:lnTo>
                  <a:pt x="8339049" y="0"/>
                </a:lnTo>
                <a:lnTo>
                  <a:pt x="8339049" y="4688426"/>
                </a:lnTo>
                <a:lnTo>
                  <a:pt x="0" y="4688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595516" y="2799287"/>
            <a:ext cx="8339050" cy="4688426"/>
          </a:xfrm>
          <a:custGeom>
            <a:avLst/>
            <a:gdLst/>
            <a:ahLst/>
            <a:cxnLst/>
            <a:rect l="l" t="t" r="r" b="b"/>
            <a:pathLst>
              <a:path w="8339050" h="4688426">
                <a:moveTo>
                  <a:pt x="0" y="0"/>
                </a:moveTo>
                <a:lnTo>
                  <a:pt x="8339050" y="0"/>
                </a:lnTo>
                <a:lnTo>
                  <a:pt x="8339050" y="4688426"/>
                </a:lnTo>
                <a:lnTo>
                  <a:pt x="0" y="46884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595541" y="524192"/>
            <a:ext cx="11096918" cy="875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 dirty="0">
                <a:solidFill>
                  <a:srgbClr val="FFFFFF"/>
                </a:solidFill>
                <a:latin typeface="Poppins Bold"/>
              </a:rPr>
              <a:t>Audio Project</a:t>
            </a:r>
          </a:p>
        </p:txBody>
      </p:sp>
      <p:sp>
        <p:nvSpPr>
          <p:cNvPr id="5" name="Freeform 5"/>
          <p:cNvSpPr/>
          <p:nvPr/>
        </p:nvSpPr>
        <p:spPr>
          <a:xfrm rot="-2836397">
            <a:off x="8431341" y="7413677"/>
            <a:ext cx="1425319" cy="1574147"/>
          </a:xfrm>
          <a:custGeom>
            <a:avLst/>
            <a:gdLst/>
            <a:ahLst/>
            <a:cxnLst/>
            <a:rect l="l" t="t" r="r" b="b"/>
            <a:pathLst>
              <a:path w="1425319" h="1574147">
                <a:moveTo>
                  <a:pt x="0" y="0"/>
                </a:moveTo>
                <a:lnTo>
                  <a:pt x="1425318" y="0"/>
                </a:lnTo>
                <a:lnTo>
                  <a:pt x="1425318" y="1574147"/>
                </a:lnTo>
                <a:lnTo>
                  <a:pt x="0" y="15741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ysDot"/>
            <a:miter/>
          </a:ln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08EC16-443F-8A38-F762-FB0A9D03702E}"/>
              </a:ext>
            </a:extLst>
          </p:cNvPr>
          <p:cNvSpPr txBox="1"/>
          <p:nvPr/>
        </p:nvSpPr>
        <p:spPr>
          <a:xfrm>
            <a:off x="6880860" y="524192"/>
            <a:ext cx="4526280" cy="1008577"/>
          </a:xfrm>
          <a:prstGeom prst="roundRect">
            <a:avLst>
              <a:gd name="adj" fmla="val 35126"/>
            </a:avLst>
          </a:prstGeom>
          <a:solidFill>
            <a:srgbClr val="0795FF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 b="1" dirty="0">
                <a:latin typeface="Segoe UI" panose="020B0502040204020203" pitchFamily="34" charset="0"/>
                <a:cs typeface="Segoe UI" panose="020B0502040204020203" pitchFamily="34" charset="0"/>
              </a:rPr>
              <a:t>Audio Project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510</Words>
  <Application>Microsoft Office PowerPoint</Application>
  <PresentationFormat>Custom</PresentationFormat>
  <Paragraphs>74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Segoe UI</vt:lpstr>
      <vt:lpstr>Aileron Bold</vt:lpstr>
      <vt:lpstr>Aileron</vt:lpstr>
      <vt:lpstr>Arial</vt:lpstr>
      <vt:lpstr>Poppins Bold Italics</vt:lpstr>
      <vt:lpstr>Poppins Bold</vt:lpstr>
      <vt:lpstr>Calibri</vt:lpstr>
      <vt:lpstr>Aristotelica Pro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Báo Cáo CSN</dc:title>
  <cp:lastModifiedBy>Le Truc Tin</cp:lastModifiedBy>
  <cp:revision>6</cp:revision>
  <dcterms:created xsi:type="dcterms:W3CDTF">2006-08-16T00:00:00Z</dcterms:created>
  <dcterms:modified xsi:type="dcterms:W3CDTF">2024-01-17T03:33:15Z</dcterms:modified>
  <dc:identifier>DAF5r_o09gw</dc:identifier>
</cp:coreProperties>
</file>